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9"/>
  </p:notesMasterIdLst>
  <p:handoutMasterIdLst>
    <p:handoutMasterId r:id="rId10"/>
  </p:handoutMasterIdLst>
  <p:sldIdLst>
    <p:sldId id="290" r:id="rId2"/>
    <p:sldId id="257" r:id="rId3"/>
    <p:sldId id="259" r:id="rId4"/>
    <p:sldId id="260" r:id="rId5"/>
    <p:sldId id="265" r:id="rId6"/>
    <p:sldId id="264" r:id="rId7"/>
    <p:sldId id="292" r:id="rId8"/>
  </p:sldIdLst>
  <p:sldSz cx="9144000" cy="6858000" type="screen4x3"/>
  <p:notesSz cx="6953250" cy="8988425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ila, bez rešetk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il teme 1 - Isticanj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72" autoAdjust="0"/>
    <p:restoredTop sz="94660"/>
  </p:normalViewPr>
  <p:slideViewPr>
    <p:cSldViewPr>
      <p:cViewPr>
        <p:scale>
          <a:sx n="115" d="100"/>
          <a:sy n="115" d="100"/>
        </p:scale>
        <p:origin x="-894" y="60"/>
      </p:cViewPr>
      <p:guideLst>
        <p:guide orient="horz" pos="2160"/>
        <p:guide pos="2880"/>
      </p:guideLst>
    </p:cSldViewPr>
  </p:slideViewPr>
  <p:notesTextViewPr>
    <p:cViewPr>
      <p:scale>
        <a:sx n="50" d="100"/>
        <a:sy n="50" d="100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3307" y="-101"/>
      </p:cViewPr>
      <p:guideLst>
        <p:guide orient="horz" pos="2831"/>
        <p:guide pos="219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492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8588" y="0"/>
            <a:ext cx="3013075" cy="4492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3FB511-A1C0-419B-8155-8B97531D2372}" type="datetimeFigureOut">
              <a:rPr lang="hr-HR"/>
              <a:pPr>
                <a:defRPr/>
              </a:pPr>
              <a:t>6.12.2012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537575"/>
            <a:ext cx="3013075" cy="4492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8588" y="8537575"/>
            <a:ext cx="3013075" cy="4492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C25AF2E-C76A-47BA-AF2B-54203BFD36B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0790505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492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8588" y="0"/>
            <a:ext cx="3013075" cy="4492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2EA0E54-A9F4-400D-86A6-803FE2F39A65}" type="datetimeFigureOut">
              <a:rPr lang="hr-HR"/>
              <a:pPr>
                <a:defRPr/>
              </a:pPr>
              <a:t>6.12.2012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0313" y="674688"/>
            <a:ext cx="4492625" cy="3370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r-HR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268788"/>
            <a:ext cx="5562600" cy="40449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hr-HR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537575"/>
            <a:ext cx="3013075" cy="4492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8588" y="8537575"/>
            <a:ext cx="3013075" cy="4492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35D2391-7E55-414D-ADD2-497889348D3C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3410526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hr-HR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9C918B8-16CD-4C4B-8079-5A94CE915175}" type="slidenum">
              <a:rPr lang="hr-HR" smtClean="0"/>
              <a:pPr/>
              <a:t>1</a:t>
            </a:fld>
            <a:endParaRPr lang="hr-H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hr-HR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009E705-140C-4775-84F2-B718595053D3}" type="slidenum">
              <a:rPr lang="hr-HR" smtClean="0"/>
              <a:pPr/>
              <a:t>2</a:t>
            </a:fld>
            <a:endParaRPr lang="hr-H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hr-HR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1F1FE29-5B9B-42F2-B686-6DE1EC0327CC}" type="slidenum">
              <a:rPr lang="hr-HR" smtClean="0"/>
              <a:pPr/>
              <a:t>3</a:t>
            </a:fld>
            <a:endParaRPr lang="hr-H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hr-HR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805BC1E-EC24-43C2-9D9B-8EFB53871245}" type="slidenum">
              <a:rPr lang="hr-HR" smtClean="0"/>
              <a:pPr/>
              <a:t>4</a:t>
            </a:fld>
            <a:endParaRPr lang="hr-H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hr-HR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A99A7DA-3BFA-4215-B6BD-64E5B480D496}" type="slidenum">
              <a:rPr lang="hr-HR" smtClean="0"/>
              <a:pPr/>
              <a:t>5</a:t>
            </a:fld>
            <a:endParaRPr lang="hr-H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hr-HR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1BFFCE6-28B3-4090-ACB7-F37BD389921C}" type="slidenum">
              <a:rPr lang="hr-HR" smtClean="0"/>
              <a:pPr/>
              <a:t>6</a:t>
            </a:fld>
            <a:endParaRPr lang="hr-H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hr-HR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831C88C-8F06-416A-BB6C-0F1DA7989DBB}" type="slidenum">
              <a:rPr lang="hr-HR" smtClean="0"/>
              <a:pPr/>
              <a:t>7</a:t>
            </a:fld>
            <a:endParaRPr lang="hr-H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70C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B7E88-D8EE-47EA-8DE6-FDA9925ADF32}" type="datetime1">
              <a:rPr lang="hr-HR"/>
              <a:pPr>
                <a:defRPr/>
              </a:pPr>
              <a:t>6.12.2012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5B028-3B0A-4493-8DEC-099336CE22E4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D7F12-6AF7-4C79-A3C0-54AB0138C46C}" type="datetime1">
              <a:rPr lang="hr-HR"/>
              <a:pPr>
                <a:defRPr/>
              </a:pPr>
              <a:t>6.12.2012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C6C49-4ADA-4C2E-A121-F71CDFF5464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930DB-AF3A-423E-A14D-4E2EE651545D}" type="datetime1">
              <a:rPr lang="hr-HR"/>
              <a:pPr>
                <a:defRPr/>
              </a:pPr>
              <a:t>6.12.2012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8CD86-2ADE-41E2-B8DC-01EDB479FBD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/>
          </a:bodyPr>
          <a:lstStyle>
            <a:lvl1pPr algn="l">
              <a:defRPr sz="2500" b="1" i="1" cap="small" baseline="0">
                <a:solidFill>
                  <a:schemeClr val="accent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algn="l">
              <a:defRPr sz="16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 algn="l">
              <a:defRPr sz="15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 algn="l">
              <a:defRPr sz="14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 algn="l">
              <a:defRPr sz="13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 algn="l">
              <a:defRPr sz="12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A6DF8-5F0B-4CA1-BBB4-D37C60205F17}" type="datetime1">
              <a:rPr lang="hr-HR"/>
              <a:pPr>
                <a:defRPr/>
              </a:pPr>
              <a:t>6.12.2012</a:t>
            </a:fld>
            <a:endParaRPr lang="hr-H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3505200" y="6356350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4AFC3-7D13-4A11-97B9-51BE93312388}" type="datetime1">
              <a:rPr lang="hr-HR"/>
              <a:pPr>
                <a:defRPr/>
              </a:pPr>
              <a:t>6.12.2012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2713F-9EEE-4A3D-94FD-682D73E2076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01B85-A77F-435B-95B1-1A328598B281}" type="datetime1">
              <a:rPr lang="hr-HR"/>
              <a:pPr>
                <a:defRPr/>
              </a:pPr>
              <a:t>6.12.2012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73CAC-BE96-4DAC-98CF-634A869EFEB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CA768-F881-48D2-A367-BD7DA65215E5}" type="datetime1">
              <a:rPr lang="hr-HR"/>
              <a:pPr>
                <a:defRPr/>
              </a:pPr>
              <a:t>6.12.2012</a:t>
            </a:fld>
            <a:endParaRPr lang="hr-H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52309-D4DB-4403-9B91-5ED2CDF5DA32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7E03D-679F-4347-B84F-A9820530B60A}" type="datetime1">
              <a:rPr lang="hr-HR"/>
              <a:pPr>
                <a:defRPr/>
              </a:pPr>
              <a:t>6.12.2012</a:t>
            </a:fld>
            <a:endParaRPr lang="hr-H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D13E2-201C-437E-B164-C5140B94B683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88BAF-D46C-4BDA-B59A-872D8D97B4BE}" type="datetime1">
              <a:rPr lang="hr-HR"/>
              <a:pPr>
                <a:defRPr/>
              </a:pPr>
              <a:t>6.12.2012</a:t>
            </a:fld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C1531-79CA-400A-8DF7-AD3139665CD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22B7D-1743-474E-A667-3503D39EF6AF}" type="datetime1">
              <a:rPr lang="hr-HR"/>
              <a:pPr>
                <a:defRPr/>
              </a:pPr>
              <a:t>6.12.2012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BCA4C-B6E9-4240-B30A-39F393DA897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82311-418C-4920-9120-DEEDD8E03B34}" type="datetime1">
              <a:rPr lang="hr-HR"/>
              <a:pPr>
                <a:defRPr/>
              </a:pPr>
              <a:t>6.12.2012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7FF68-8F24-4216-8051-BDA04F88DA0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r-H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2415DD8-C146-4DD6-B31F-8D1B0A2582B0}" type="datetime1">
              <a:rPr lang="hr-HR"/>
              <a:pPr>
                <a:defRPr/>
              </a:pPr>
              <a:t>6.12.2012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E645A1A-CB5C-4313-B5F3-6370C3ABC803}" type="slidenum">
              <a:rPr lang="hr-HR"/>
              <a:pPr>
                <a:defRPr/>
              </a:pPr>
              <a:t>‹#›</a:t>
            </a:fld>
            <a:endParaRPr lang="hr-HR"/>
          </a:p>
        </p:txBody>
      </p:sp>
      <p:pic>
        <p:nvPicPr>
          <p:cNvPr id="1031" name="Picture 2" descr="C:\Users\Sashka\AppData\Local\Microsoft\Windows\Temporary Internet Files\Content.IE5\1CFQQLJS\MP900362670[1].jp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755650" y="115888"/>
            <a:ext cx="7921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6"/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6516688" y="115888"/>
            <a:ext cx="293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TextBox 8"/>
          <p:cNvSpPr txBox="1">
            <a:spLocks noChangeArrowheads="1"/>
          </p:cNvSpPr>
          <p:nvPr userDrawn="1"/>
        </p:nvSpPr>
        <p:spPr bwMode="auto">
          <a:xfrm>
            <a:off x="6810375" y="277813"/>
            <a:ext cx="1871663" cy="2460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defRPr/>
            </a:pPr>
            <a:r>
              <a:rPr lang="hr-HR" sz="1000" dirty="0" smtClean="0">
                <a:solidFill>
                  <a:srgbClr val="0070C0"/>
                </a:solidFill>
              </a:rPr>
              <a:t>Vodovod grada Vukovara d.o.o.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extLst/>
        </p:spPr>
        <p:txBody>
          <a:bodyPr/>
          <a:lstStyle/>
          <a:p>
            <a:pPr>
              <a:defRPr/>
            </a:pPr>
            <a:r>
              <a:rPr lang="hr-HR" dirty="0" smtClean="0"/>
              <a:t>Projekti </a:t>
            </a:r>
            <a:r>
              <a:rPr lang="hr-HR" dirty="0"/>
              <a:t>za apliciranje prema fondovima EU</a:t>
            </a:r>
          </a:p>
        </p:txBody>
      </p:sp>
      <p:sp>
        <p:nvSpPr>
          <p:cNvPr id="5123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“PROJEKT VUKOVAR”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868363"/>
          </a:xfrm>
        </p:spPr>
        <p:txBody>
          <a:bodyPr/>
          <a:lstStyle/>
          <a:p>
            <a:pPr eaLnBrk="1" hangingPunct="1">
              <a:defRPr/>
            </a:pPr>
            <a:r>
              <a:rPr lang="hr-HR" dirty="0" smtClean="0"/>
              <a:t>Projekt “Vukovar” </a:t>
            </a:r>
            <a:r>
              <a:rPr lang="hr-HR" dirty="0" err="1" smtClean="0"/>
              <a:t>IPA</a:t>
            </a:r>
            <a:r>
              <a:rPr lang="hr-HR" dirty="0" smtClean="0"/>
              <a:t>/EU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sz="2800" dirty="0" smtClean="0">
                <a:ea typeface="Calibri" pitchFamily="34" charset="0"/>
              </a:rPr>
              <a:t>GLAVNI ELEMENTI PROJEKTA:</a:t>
            </a:r>
          </a:p>
          <a:p>
            <a:pPr eaLnBrk="1" hangingPunct="1"/>
            <a:endParaRPr lang="hr-HR" sz="1800" dirty="0" smtClean="0">
              <a:ea typeface="Calibri" pitchFamily="34" charset="0"/>
            </a:endParaRPr>
          </a:p>
          <a:p>
            <a:pPr lvl="1" algn="just" eaLnBrk="1" hangingPunct="1"/>
            <a:r>
              <a:rPr lang="hr-HR" sz="1800" dirty="0" smtClean="0">
                <a:ea typeface="Calibri" pitchFamily="34" charset="0"/>
              </a:rPr>
              <a:t>Sanacija i rekonstrukcija sustava odvodnje u gradu Vukovaru u duljini 28 km</a:t>
            </a:r>
          </a:p>
          <a:p>
            <a:pPr lvl="1" algn="just" eaLnBrk="1" hangingPunct="1"/>
            <a:r>
              <a:rPr lang="hr-HR" sz="1800" dirty="0" smtClean="0">
                <a:ea typeface="Calibri" pitchFamily="34" charset="0"/>
              </a:rPr>
              <a:t>Izgradnja 66 km nove kanalizacijske mreže u gradu Vukovaru i obližnjim naseljima </a:t>
            </a:r>
            <a:r>
              <a:rPr lang="hr-HR" sz="1800" dirty="0" err="1" smtClean="0">
                <a:ea typeface="Calibri" pitchFamily="34" charset="0"/>
              </a:rPr>
              <a:t>Bogdanovci</a:t>
            </a:r>
            <a:r>
              <a:rPr lang="hr-HR" sz="1800" dirty="0" smtClean="0">
                <a:ea typeface="Calibri" pitchFamily="34" charset="0"/>
              </a:rPr>
              <a:t>  i Borovo</a:t>
            </a:r>
          </a:p>
          <a:p>
            <a:pPr lvl="1" algn="just" eaLnBrk="1" hangingPunct="1"/>
            <a:r>
              <a:rPr lang="hr-HR" sz="1800" dirty="0" smtClean="0">
                <a:ea typeface="Calibri" pitchFamily="34" charset="0"/>
              </a:rPr>
              <a:t>Izgradnja Uređaja za pročišćavanje otpadnih voda Vukovar</a:t>
            </a:r>
          </a:p>
          <a:p>
            <a:pPr lvl="1" algn="just" eaLnBrk="1" hangingPunct="1"/>
            <a:r>
              <a:rPr lang="hr-HR" sz="1800" dirty="0" smtClean="0">
                <a:ea typeface="Calibri" pitchFamily="34" charset="0"/>
              </a:rPr>
              <a:t>Sanacija 10,6 km vodoopskrbne mreže u gradu Vukovaru, </a:t>
            </a:r>
            <a:r>
              <a:rPr lang="hr-HR" sz="1800" dirty="0" err="1" smtClean="0">
                <a:ea typeface="Calibri" pitchFamily="34" charset="0"/>
              </a:rPr>
              <a:t>Bogdanovcima</a:t>
            </a:r>
            <a:r>
              <a:rPr lang="hr-HR" sz="1800" dirty="0" smtClean="0">
                <a:ea typeface="Calibri" pitchFamily="34" charset="0"/>
              </a:rPr>
              <a:t>, Petrovcima i zamjena hidrotehničke opreme u </a:t>
            </a:r>
            <a:r>
              <a:rPr lang="hr-HR" sz="1800" dirty="0" err="1" smtClean="0">
                <a:ea typeface="Calibri" pitchFamily="34" charset="0"/>
              </a:rPr>
              <a:t>Svinjarevcima</a:t>
            </a:r>
            <a:endParaRPr lang="hr-HR" sz="1800" dirty="0" smtClean="0">
              <a:ea typeface="Calibri" pitchFamily="34" charset="0"/>
            </a:endParaRPr>
          </a:p>
          <a:p>
            <a:pPr lvl="1" algn="just" eaLnBrk="1" hangingPunct="1"/>
            <a:r>
              <a:rPr lang="hr-HR" sz="1800" dirty="0" smtClean="0">
                <a:ea typeface="Calibri" pitchFamily="34" charset="0"/>
              </a:rPr>
              <a:t>Rekonstrukcija 10 km magistralnih cjevovoda u gradu Vukovaru</a:t>
            </a:r>
          </a:p>
          <a:p>
            <a:pPr lvl="1" algn="just" eaLnBrk="1" hangingPunct="1"/>
            <a:r>
              <a:rPr lang="hr-HR" sz="1800" dirty="0" smtClean="0">
                <a:ea typeface="Calibri" pitchFamily="34" charset="0"/>
              </a:rPr>
              <a:t>Izgradnja 7 km spojnih cjevovoda Raskrižje Trpinjska cesta – Vera, </a:t>
            </a:r>
            <a:r>
              <a:rPr lang="hr-HR" sz="1800" dirty="0" err="1" smtClean="0">
                <a:ea typeface="Calibri" pitchFamily="34" charset="0"/>
              </a:rPr>
              <a:t>Bobota</a:t>
            </a:r>
            <a:r>
              <a:rPr lang="hr-HR" sz="1800" dirty="0" smtClean="0">
                <a:ea typeface="Calibri" pitchFamily="34" charset="0"/>
              </a:rPr>
              <a:t> - </a:t>
            </a:r>
            <a:r>
              <a:rPr lang="hr-HR" sz="1800" dirty="0" err="1" smtClean="0">
                <a:ea typeface="Calibri" pitchFamily="34" charset="0"/>
              </a:rPr>
              <a:t>Pačetin</a:t>
            </a:r>
            <a:endParaRPr lang="hr-HR" sz="1800" dirty="0" smtClean="0">
              <a:ea typeface="Calibri" pitchFamily="34" charset="0"/>
            </a:endParaRPr>
          </a:p>
          <a:p>
            <a:pPr lvl="1" algn="just" eaLnBrk="1" hangingPunct="1"/>
            <a:r>
              <a:rPr lang="hr-HR" sz="1800" dirty="0" smtClean="0">
                <a:ea typeface="Calibri" pitchFamily="34" charset="0"/>
              </a:rPr>
              <a:t>Izgradnja vodospreme</a:t>
            </a:r>
          </a:p>
          <a:p>
            <a:pPr lvl="1" algn="just" eaLnBrk="1" hangingPunct="1"/>
            <a:r>
              <a:rPr lang="hr-HR" sz="1800" dirty="0" smtClean="0">
                <a:ea typeface="Calibri" pitchFamily="34" charset="0"/>
              </a:rPr>
              <a:t>Nabava opreme</a:t>
            </a:r>
          </a:p>
        </p:txBody>
      </p:sp>
      <p:sp>
        <p:nvSpPr>
          <p:cNvPr id="6148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91331DC-375C-4640-A605-38E81033BE69}" type="slidenum">
              <a:rPr lang="hr-HR" smtClean="0"/>
              <a:pPr/>
              <a:t>2</a:t>
            </a:fld>
            <a:endParaRPr lang="hr-HR" smtClean="0"/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868363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/>
              <a:t>Sanacija i rekonstrukcija sustava odvodnje </a:t>
            </a:r>
            <a:endParaRPr lang="hr-HR" dirty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buFont typeface="Arial" charset="0"/>
              <a:buNone/>
            </a:pPr>
            <a:r>
              <a:rPr lang="hr-HR" dirty="0" smtClean="0">
                <a:ea typeface="Calibri" pitchFamily="34" charset="0"/>
              </a:rPr>
              <a:t>Projektom je predviđena sanacija i rekonstrukcija kanalizacijske mreže od betonskih cijevi izgrađene 70-ih godina prošlog stoljeća. Mreža ne odgovara zahtjevima u pogledu nepropusnosti s obzirom na velik broj spojeva, cijevi </a:t>
            </a:r>
            <a:r>
              <a:rPr lang="hr-HR" dirty="0" err="1" smtClean="0">
                <a:ea typeface="Calibri" pitchFamily="34" charset="0"/>
              </a:rPr>
              <a:t>ugradbene</a:t>
            </a:r>
            <a:r>
              <a:rPr lang="hr-HR" dirty="0" smtClean="0">
                <a:ea typeface="Calibri" pitchFamily="34" charset="0"/>
              </a:rPr>
              <a:t> duljine 1m, tehnologije postavljanja pero-utor, te nedostatnog promjera u vidu hidrauličke propusnosti.</a:t>
            </a:r>
          </a:p>
          <a:p>
            <a:pPr marL="0" indent="0" algn="just" eaLnBrk="1" hangingPunct="1">
              <a:buFont typeface="Arial" charset="0"/>
              <a:buNone/>
            </a:pPr>
            <a:r>
              <a:rPr lang="hr-HR" dirty="0" smtClean="0">
                <a:ea typeface="Calibri" pitchFamily="34" charset="0"/>
              </a:rPr>
              <a:t>Predviđena je sanacija i rekonstrukcija sustava odvodnje u 79 ulica u gradu Vukovaru ukupne duljine 28 kilometara, od čega bi se metodom bez raskopavanja saniralo </a:t>
            </a:r>
            <a:r>
              <a:rPr lang="hr-HR" dirty="0" err="1" smtClean="0">
                <a:ea typeface="Calibri" pitchFamily="34" charset="0"/>
              </a:rPr>
              <a:t>cca</a:t>
            </a:r>
            <a:r>
              <a:rPr lang="hr-HR" dirty="0" smtClean="0">
                <a:ea typeface="Calibri" pitchFamily="34" charset="0"/>
              </a:rPr>
              <a:t> 11 kilometara kanalizacijske mreže.</a:t>
            </a:r>
          </a:p>
        </p:txBody>
      </p:sp>
      <p:sp>
        <p:nvSpPr>
          <p:cNvPr id="7172" name="Title 1"/>
          <p:cNvSpPr txBox="1">
            <a:spLocks/>
          </p:cNvSpPr>
          <p:nvPr/>
        </p:nvSpPr>
        <p:spPr bwMode="auto">
          <a:xfrm>
            <a:off x="6227763" y="549275"/>
            <a:ext cx="2459037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hr-HR" sz="2500" b="1" dirty="0" smtClean="0">
                <a:solidFill>
                  <a:schemeClr val="accent1"/>
                </a:solidFill>
                <a:latin typeface="Candara" pitchFamily="34" charset="0"/>
              </a:rPr>
              <a:t>7.635.188,00</a:t>
            </a:r>
            <a:r>
              <a:rPr lang="hr-HR" sz="2500" b="1" i="1" dirty="0" smtClean="0">
                <a:solidFill>
                  <a:schemeClr val="accent1"/>
                </a:solidFill>
                <a:latin typeface="Candara" pitchFamily="34" charset="0"/>
              </a:rPr>
              <a:t> </a:t>
            </a:r>
            <a:r>
              <a:rPr lang="hr-HR" sz="2500" b="1" i="1" dirty="0">
                <a:solidFill>
                  <a:schemeClr val="accent1"/>
                </a:solidFill>
                <a:latin typeface="Candara" pitchFamily="34" charset="0"/>
              </a:rPr>
              <a:t>€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42976" y="3500438"/>
          <a:ext cx="6911976" cy="2928958"/>
        </p:xfrm>
        <a:graphic>
          <a:graphicData uri="http://schemas.openxmlformats.org/drawingml/2006/table">
            <a:tbl>
              <a:tblPr/>
              <a:tblGrid>
                <a:gridCol w="2965786"/>
                <a:gridCol w="1919842"/>
                <a:gridCol w="2026348"/>
              </a:tblGrid>
              <a:tr h="540981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REKAPITULACIJA SREDSTAVA ZA SANACIJU I REKONSTRUKCIJU ODVODNJE U GRADU VUKOVARU</a:t>
                      </a:r>
                    </a:p>
                  </a:txBody>
                  <a:tcPr marL="7621" marR="7621" marT="76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3877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RADOVI NA ODVODNJI</a:t>
                      </a:r>
                    </a:p>
                  </a:txBody>
                  <a:tcPr marL="7621" marR="7621" marT="76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UKUPNA DUŽINA</a:t>
                      </a:r>
                    </a:p>
                  </a:txBody>
                  <a:tcPr marL="7621" marR="7621" marT="76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IZNOS SREDSTAVA</a:t>
                      </a:r>
                    </a:p>
                  </a:txBody>
                  <a:tcPr marL="7621" marR="7621" marT="76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Sanacija sustava odvodnje</a:t>
                      </a:r>
                    </a:p>
                  </a:txBody>
                  <a:tcPr marL="7621" marR="7621" marT="76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 = 17.859,00 m</a:t>
                      </a:r>
                    </a:p>
                  </a:txBody>
                  <a:tcPr marL="7621" marR="7621" marT="76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4.102.960,00</a:t>
                      </a:r>
                    </a:p>
                  </a:txBody>
                  <a:tcPr marL="7621" marR="7621" marT="76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Rekonstrukcija sustava odvodnje</a:t>
                      </a:r>
                    </a:p>
                  </a:txBody>
                  <a:tcPr marL="7621" marR="7621" marT="76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 = 10.161,00 m</a:t>
                      </a:r>
                    </a:p>
                  </a:txBody>
                  <a:tcPr marL="7621" marR="7621" marT="76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2.838.120,00</a:t>
                      </a:r>
                    </a:p>
                  </a:txBody>
                  <a:tcPr marL="7621" marR="7621" marT="76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UKUPNO</a:t>
                      </a:r>
                    </a:p>
                  </a:txBody>
                  <a:tcPr marL="7621" marR="7621" marT="76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L=28.020,00 m</a:t>
                      </a:r>
                    </a:p>
                  </a:txBody>
                  <a:tcPr marL="7621" marR="7621" marT="76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6.941.080,00</a:t>
                      </a:r>
                    </a:p>
                  </a:txBody>
                  <a:tcPr marL="7621" marR="7621" marT="76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64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Nepredviđeni trošak</a:t>
                      </a:r>
                    </a:p>
                  </a:txBody>
                  <a:tcPr marL="7621" marR="7621" marT="76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10%</a:t>
                      </a:r>
                    </a:p>
                  </a:txBody>
                  <a:tcPr marL="7621" marR="7621" marT="76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694.108,00</a:t>
                      </a:r>
                    </a:p>
                  </a:txBody>
                  <a:tcPr marL="7621" marR="7621" marT="76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616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UKUPNO</a:t>
                      </a:r>
                    </a:p>
                  </a:txBody>
                  <a:tcPr marL="7621" marR="7621" marT="76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 = 28.020,00 m</a:t>
                      </a:r>
                    </a:p>
                  </a:txBody>
                  <a:tcPr marL="7621" marR="7621" marT="76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7.635.188,00 €</a:t>
                      </a:r>
                    </a:p>
                  </a:txBody>
                  <a:tcPr marL="7621" marR="7621" marT="76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197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19CB274-72F8-4DEC-A521-83D7CA50A997}" type="slidenum">
              <a:rPr lang="hr-HR" smtClean="0"/>
              <a:pPr/>
              <a:t>3</a:t>
            </a:fld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5843588" cy="868363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/>
              <a:t>Izgradnja novih kolektora</a:t>
            </a:r>
            <a:endParaRPr lang="hr-HR" dirty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" indent="0" algn="just" eaLnBrk="1" hangingPunct="1">
              <a:buFont typeface="Arial" charset="0"/>
              <a:buNone/>
            </a:pPr>
            <a:r>
              <a:rPr lang="hr-HR" dirty="0" smtClean="0">
                <a:ea typeface="Calibri" pitchFamily="34" charset="0"/>
              </a:rPr>
              <a:t>Grad Vukovar</a:t>
            </a:r>
          </a:p>
          <a:p>
            <a:pPr marL="57150" indent="0" algn="just" eaLnBrk="1" hangingPunct="1">
              <a:buFont typeface="Arial" charset="0"/>
              <a:buNone/>
            </a:pPr>
            <a:endParaRPr lang="hr-HR" dirty="0" smtClean="0">
              <a:ea typeface="Calibri" pitchFamily="34" charset="0"/>
            </a:endParaRPr>
          </a:p>
          <a:p>
            <a:pPr marL="57150" indent="0" algn="just" eaLnBrk="1" hangingPunct="1">
              <a:buFont typeface="Arial" charset="0"/>
              <a:buNone/>
            </a:pPr>
            <a:r>
              <a:rPr lang="hr-HR" dirty="0" smtClean="0">
                <a:ea typeface="Calibri" pitchFamily="34" charset="0"/>
              </a:rPr>
              <a:t>Izgradnjom novih kolektora rasteretili bi se postojeći kanali te bi se kanalizacijski sustav proširio na šire gradsko područje.</a:t>
            </a:r>
          </a:p>
          <a:p>
            <a:pPr marL="57150" indent="0" algn="just" eaLnBrk="1" hangingPunct="1"/>
            <a:r>
              <a:rPr lang="hr-HR" dirty="0" smtClean="0">
                <a:ea typeface="Calibri" pitchFamily="34" charset="0"/>
              </a:rPr>
              <a:t>na užem području grada Vukovara::</a:t>
            </a:r>
          </a:p>
          <a:p>
            <a:pPr marL="57150" indent="0" algn="just" eaLnBrk="1" hangingPunct="1">
              <a:buFont typeface="Arial" charset="0"/>
              <a:buNone/>
            </a:pPr>
            <a:r>
              <a:rPr lang="hr-HR" dirty="0" smtClean="0">
                <a:ea typeface="Calibri" pitchFamily="34" charset="0"/>
              </a:rPr>
              <a:t>                                                   L = 9.767,30 m</a:t>
            </a:r>
          </a:p>
          <a:p>
            <a:pPr marL="57150" indent="0" algn="just" eaLnBrk="1" hangingPunct="1">
              <a:buFont typeface="Arial" charset="0"/>
              <a:buNone/>
            </a:pPr>
            <a:r>
              <a:rPr lang="hr-HR" dirty="0" smtClean="0">
                <a:ea typeface="Calibri" pitchFamily="34" charset="0"/>
              </a:rPr>
              <a:t>                                                   5 crpnih stanica.</a:t>
            </a:r>
          </a:p>
          <a:p>
            <a:pPr marL="57150" indent="0" eaLnBrk="1" hangingPunct="1">
              <a:buFont typeface="Arial" charset="0"/>
              <a:buNone/>
            </a:pPr>
            <a:endParaRPr lang="hr-HR" sz="1800" dirty="0" smtClean="0">
              <a:ea typeface="Calibri" pitchFamily="34" charset="0"/>
            </a:endParaRPr>
          </a:p>
          <a:p>
            <a:pPr marL="57150" indent="0" algn="just" eaLnBrk="1" hangingPunct="1"/>
            <a:r>
              <a:rPr lang="hr-HR" dirty="0" smtClean="0">
                <a:ea typeface="Calibri" pitchFamily="34" charset="0"/>
              </a:rPr>
              <a:t>u prigradskom naselju Lipovača :</a:t>
            </a:r>
          </a:p>
          <a:p>
            <a:pPr marL="57150" indent="0" algn="just" eaLnBrk="1" hangingPunct="1">
              <a:buFont typeface="Arial" charset="0"/>
              <a:buNone/>
            </a:pPr>
            <a:r>
              <a:rPr lang="hr-HR" dirty="0" smtClean="0">
                <a:ea typeface="Calibri" pitchFamily="34" charset="0"/>
              </a:rPr>
              <a:t>                                                     L = 4.208 m </a:t>
            </a:r>
          </a:p>
          <a:p>
            <a:pPr marL="57150" indent="0" algn="just" eaLnBrk="1" hangingPunct="1">
              <a:buFont typeface="Arial" charset="0"/>
              <a:buNone/>
            </a:pPr>
            <a:r>
              <a:rPr lang="hr-HR" dirty="0" smtClean="0">
                <a:ea typeface="Calibri" pitchFamily="34" charset="0"/>
              </a:rPr>
              <a:t>                                                     1 crpna stanica.</a:t>
            </a:r>
          </a:p>
          <a:p>
            <a:pPr marL="57150" indent="0" algn="just" eaLnBrk="1" hangingPunct="1">
              <a:buFont typeface="Arial" charset="0"/>
              <a:buNone/>
            </a:pPr>
            <a:endParaRPr lang="hr-HR" dirty="0" smtClean="0">
              <a:ea typeface="Calibri" pitchFamily="34" charset="0"/>
            </a:endParaRPr>
          </a:p>
          <a:p>
            <a:pPr marL="57150" indent="0" algn="just" eaLnBrk="1" hangingPunct="1">
              <a:buFont typeface="Arial" charset="0"/>
              <a:buNone/>
            </a:pPr>
            <a:r>
              <a:rPr lang="hr-HR" dirty="0" smtClean="0">
                <a:ea typeface="Calibri" pitchFamily="34" charset="0"/>
              </a:rPr>
              <a:t>Projektom ‘’Vukovar’’ u gradu Vukovaru izgraditi će se ukupno 13.975,30 metara kanalizacijske mreže.</a:t>
            </a:r>
          </a:p>
          <a:p>
            <a:pPr marL="57150" indent="0" algn="just" eaLnBrk="1" hangingPunct="1">
              <a:buFont typeface="Arial" charset="0"/>
              <a:buNone/>
            </a:pPr>
            <a:endParaRPr lang="hr-HR" dirty="0" smtClean="0">
              <a:ea typeface="Calibri" pitchFamily="34" charset="0"/>
            </a:endParaRPr>
          </a:p>
        </p:txBody>
      </p:sp>
      <p:sp>
        <p:nvSpPr>
          <p:cNvPr id="8196" name="Title 1"/>
          <p:cNvSpPr txBox="1">
            <a:spLocks/>
          </p:cNvSpPr>
          <p:nvPr/>
        </p:nvSpPr>
        <p:spPr bwMode="auto">
          <a:xfrm>
            <a:off x="6227763" y="549275"/>
            <a:ext cx="2459037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hr-HR" sz="2500" b="1" dirty="0" smtClean="0">
                <a:solidFill>
                  <a:schemeClr val="accent1"/>
                </a:solidFill>
                <a:latin typeface="Candara" pitchFamily="34" charset="0"/>
              </a:rPr>
              <a:t>14.905.165,00</a:t>
            </a:r>
            <a:r>
              <a:rPr lang="hr-HR" sz="2500" b="1" i="1" dirty="0" smtClean="0">
                <a:solidFill>
                  <a:schemeClr val="accent1"/>
                </a:solidFill>
                <a:latin typeface="Candara" pitchFamily="34" charset="0"/>
              </a:rPr>
              <a:t> </a:t>
            </a:r>
            <a:r>
              <a:rPr lang="hr-HR" sz="2500" b="1" i="1" dirty="0">
                <a:solidFill>
                  <a:schemeClr val="accent1"/>
                </a:solidFill>
                <a:latin typeface="Candara" pitchFamily="34" charset="0"/>
              </a:rPr>
              <a:t>€</a:t>
            </a:r>
          </a:p>
        </p:txBody>
      </p:sp>
      <p:sp>
        <p:nvSpPr>
          <p:cNvPr id="8197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DDCD799-1297-48A9-9F63-C3019BC93A58}" type="slidenum">
              <a:rPr lang="hr-HR" smtClean="0"/>
              <a:pPr/>
              <a:t>4</a:t>
            </a:fld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868363"/>
          </a:xfrm>
        </p:spPr>
        <p:txBody>
          <a:bodyPr/>
          <a:lstStyle/>
          <a:p>
            <a:pPr eaLnBrk="1" hangingPunct="1">
              <a:defRPr/>
            </a:pPr>
            <a:r>
              <a:rPr lang="hr-HR" dirty="0">
                <a:ea typeface="Calibri" pitchFamily="34" charset="0"/>
              </a:rPr>
              <a:t>Rekonstrukcija magistralnih cjevovoda</a:t>
            </a:r>
            <a:endParaRPr lang="hr-HR" cap="none" dirty="0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1143008"/>
          </a:xfrm>
        </p:spPr>
        <p:txBody>
          <a:bodyPr/>
          <a:lstStyle/>
          <a:p>
            <a:pPr marL="57150" indent="0" eaLnBrk="1" hangingPunct="1">
              <a:buFont typeface="Arial" charset="0"/>
              <a:buNone/>
            </a:pPr>
            <a:r>
              <a:rPr lang="hr-HR" dirty="0" smtClean="0">
                <a:ea typeface="Calibri" pitchFamily="34" charset="0"/>
              </a:rPr>
              <a:t>U okviru projekta potrebna je rekonstrukcija 10.039 metara magistralnih cjevovoda</a:t>
            </a:r>
          </a:p>
          <a:p>
            <a:pPr lvl="2" eaLnBrk="1" hangingPunct="1"/>
            <a:r>
              <a:rPr lang="hr-HR" dirty="0" smtClean="0">
                <a:ea typeface="Calibri" pitchFamily="34" charset="0"/>
              </a:rPr>
              <a:t>Ulica Jana Bate – </a:t>
            </a:r>
            <a:r>
              <a:rPr lang="hr-HR" dirty="0" err="1" smtClean="0">
                <a:ea typeface="Calibri" pitchFamily="34" charset="0"/>
              </a:rPr>
              <a:t>Lipovački</a:t>
            </a:r>
            <a:r>
              <a:rPr lang="hr-HR" dirty="0" smtClean="0">
                <a:ea typeface="Calibri" pitchFamily="34" charset="0"/>
              </a:rPr>
              <a:t> put		L = 4.847 m	DN 400</a:t>
            </a:r>
          </a:p>
          <a:p>
            <a:pPr lvl="2" eaLnBrk="1" hangingPunct="1"/>
            <a:r>
              <a:rPr lang="hr-HR" dirty="0" err="1" smtClean="0">
                <a:ea typeface="Calibri" pitchFamily="34" charset="0"/>
              </a:rPr>
              <a:t>CS</a:t>
            </a:r>
            <a:r>
              <a:rPr lang="hr-HR" dirty="0" smtClean="0">
                <a:ea typeface="Calibri" pitchFamily="34" charset="0"/>
              </a:rPr>
              <a:t> Borovo Naselje – Lučki prilaz		L = 3.269 m	DN 500 – 600</a:t>
            </a:r>
          </a:p>
          <a:p>
            <a:pPr lvl="2" eaLnBrk="1" hangingPunct="1"/>
            <a:r>
              <a:rPr lang="hr-HR" dirty="0" smtClean="0">
                <a:ea typeface="Calibri" pitchFamily="34" charset="0"/>
              </a:rPr>
              <a:t>Županijska ulica – </a:t>
            </a:r>
            <a:r>
              <a:rPr lang="hr-HR" dirty="0" err="1" smtClean="0">
                <a:ea typeface="Calibri" pitchFamily="34" charset="0"/>
              </a:rPr>
              <a:t>Ulica</a:t>
            </a:r>
            <a:r>
              <a:rPr lang="hr-HR" dirty="0" smtClean="0">
                <a:ea typeface="Calibri" pitchFamily="34" charset="0"/>
              </a:rPr>
              <a:t> </a:t>
            </a:r>
            <a:r>
              <a:rPr lang="hr-HR" dirty="0" err="1" smtClean="0">
                <a:ea typeface="Calibri" pitchFamily="34" charset="0"/>
              </a:rPr>
              <a:t>B.J</a:t>
            </a:r>
            <a:r>
              <a:rPr lang="hr-HR" dirty="0" smtClean="0">
                <a:ea typeface="Calibri" pitchFamily="34" charset="0"/>
              </a:rPr>
              <a:t>. Jelačića	L = 1.923 m	DN 500</a:t>
            </a:r>
          </a:p>
          <a:p>
            <a:pPr marL="57150" indent="0" eaLnBrk="1" hangingPunct="1">
              <a:buFont typeface="Arial" charset="0"/>
              <a:buNone/>
            </a:pPr>
            <a:endParaRPr lang="hr-HR" dirty="0" smtClean="0">
              <a:ea typeface="Calibri" pitchFamily="34" charset="0"/>
            </a:endParaRPr>
          </a:p>
        </p:txBody>
      </p:sp>
      <p:sp>
        <p:nvSpPr>
          <p:cNvPr id="15364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09ACC1E-6B95-4436-A6CF-23534D86C921}" type="slidenum">
              <a:rPr lang="hr-HR" smtClean="0"/>
              <a:pPr/>
              <a:t>5</a:t>
            </a:fld>
            <a:endParaRPr lang="hr-HR" smtClean="0"/>
          </a:p>
        </p:txBody>
      </p:sp>
      <p:sp>
        <p:nvSpPr>
          <p:cNvPr id="15365" name="Title 1"/>
          <p:cNvSpPr txBox="1">
            <a:spLocks/>
          </p:cNvSpPr>
          <p:nvPr/>
        </p:nvSpPr>
        <p:spPr bwMode="auto">
          <a:xfrm>
            <a:off x="6227763" y="549275"/>
            <a:ext cx="2459037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hr-HR" sz="2500" b="1" dirty="0" smtClean="0">
                <a:solidFill>
                  <a:schemeClr val="accent1"/>
                </a:solidFill>
                <a:latin typeface="Candara" pitchFamily="34" charset="0"/>
              </a:rPr>
              <a:t>3.511.011,90</a:t>
            </a:r>
            <a:r>
              <a:rPr lang="hr-HR" sz="2500" b="1" i="1" dirty="0" smtClean="0">
                <a:solidFill>
                  <a:schemeClr val="accent1"/>
                </a:solidFill>
                <a:latin typeface="Candara" pitchFamily="34" charset="0"/>
              </a:rPr>
              <a:t> </a:t>
            </a:r>
            <a:r>
              <a:rPr lang="hr-HR" sz="2500" b="1" i="1" dirty="0">
                <a:solidFill>
                  <a:schemeClr val="accent1"/>
                </a:solidFill>
                <a:latin typeface="Candara" pitchFamily="34" charset="0"/>
              </a:rPr>
              <a:t>€</a:t>
            </a:r>
          </a:p>
        </p:txBody>
      </p:sp>
      <p:graphicFrame>
        <p:nvGraphicFramePr>
          <p:cNvPr id="6" name="Table 4"/>
          <p:cNvGraphicFramePr>
            <a:graphicFrameLocks noGrp="1"/>
          </p:cNvGraphicFramePr>
          <p:nvPr/>
        </p:nvGraphicFramePr>
        <p:xfrm>
          <a:off x="785786" y="2357430"/>
          <a:ext cx="7632700" cy="3311545"/>
        </p:xfrm>
        <a:graphic>
          <a:graphicData uri="http://schemas.openxmlformats.org/drawingml/2006/table">
            <a:tbl>
              <a:tblPr/>
              <a:tblGrid>
                <a:gridCol w="3275013"/>
                <a:gridCol w="2119312"/>
                <a:gridCol w="2238375"/>
              </a:tblGrid>
              <a:tr h="35719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REKAPITULACIJA SREDSTAVA ZA SANACIJU VODOOPSKRBNE MREŽE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RADOVI NA VODOOPSKRBI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UKUPNA DUŽINA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(m)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IZNOS SREDSTAVA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(€)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4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Ulica J. Bate – Lipovački put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 = 4.847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951.795,00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CS Borovo Naselje – Lučki prilaz</a:t>
                      </a:r>
                      <a:endParaRPr kumimoji="0" lang="hr-HR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 = 3.269 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1.424.682,00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Županijska ulica – </a:t>
                      </a:r>
                      <a:r>
                        <a:rPr kumimoji="0" lang="hr-H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Ulica</a:t>
                      </a: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  <a:r>
                        <a:rPr kumimoji="0" lang="hr-H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B.J</a:t>
                      </a: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. Jelačića</a:t>
                      </a:r>
                      <a:endParaRPr kumimoji="0" lang="hr-H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 = 1.923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815.352,00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                                          UKUPNO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10.039,00 m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3.191.829,00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3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Nepredviđeni trošak 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10 %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319.182,90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SVEUKUPNO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10.039 m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3.511.011,90 €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94" name="TekstniOkvir 2"/>
          <p:cNvSpPr txBox="1">
            <a:spLocks noChangeArrowheads="1"/>
          </p:cNvSpPr>
          <p:nvPr/>
        </p:nvSpPr>
        <p:spPr bwMode="auto">
          <a:xfrm>
            <a:off x="785786" y="5857892"/>
            <a:ext cx="72755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1600" dirty="0"/>
              <a:t>Sa ovom rekonstrukcijom u potpunosti će biti rekonstruirani svi magistralni cjevovodi.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868363"/>
          </a:xfrm>
        </p:spPr>
        <p:txBody>
          <a:bodyPr/>
          <a:lstStyle/>
          <a:p>
            <a:pPr eaLnBrk="1" hangingPunct="1">
              <a:defRPr/>
            </a:pPr>
            <a:r>
              <a:rPr lang="hr-HR" sz="2800" dirty="0">
                <a:ea typeface="Calibri" pitchFamily="34" charset="0"/>
              </a:rPr>
              <a:t>Izgradnja </a:t>
            </a:r>
            <a:r>
              <a:rPr lang="hr-HR" sz="2800" dirty="0" smtClean="0">
                <a:ea typeface="Calibri" pitchFamily="34" charset="0"/>
              </a:rPr>
              <a:t>vodospreme</a:t>
            </a:r>
            <a:endParaRPr lang="hr-HR" cap="none" dirty="0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785818"/>
          </a:xfrm>
        </p:spPr>
        <p:txBody>
          <a:bodyPr>
            <a:normAutofit/>
          </a:bodyPr>
          <a:lstStyle/>
          <a:p>
            <a:pPr marL="0" lvl="1" indent="0" algn="just" eaLnBrk="1" hangingPunct="1">
              <a:buFont typeface="Arial" charset="0"/>
              <a:buNone/>
            </a:pPr>
            <a:r>
              <a:rPr lang="hr-HR" dirty="0" smtClean="0">
                <a:ea typeface="Calibri" pitchFamily="34" charset="0"/>
              </a:rPr>
              <a:t>Trenutno u Vodovodu grada Vukovara ne postoji vodosprema. U slučaju prekida u radu pogona za preradu vode, grad i okolna naselja brzo ostaju bez vode. Predviđena je izgradnja vodospreme kapaciteta 2.800 m</a:t>
            </a:r>
            <a:r>
              <a:rPr lang="hr-HR" baseline="30000" dirty="0" smtClean="0">
                <a:ea typeface="Calibri" pitchFamily="34" charset="0"/>
              </a:rPr>
              <a:t>3 </a:t>
            </a:r>
            <a:r>
              <a:rPr lang="hr-HR" dirty="0" smtClean="0">
                <a:ea typeface="Calibri" pitchFamily="34" charset="0"/>
              </a:rPr>
              <a:t> na pogonu za proizvodnju pitke vode.</a:t>
            </a:r>
            <a:endParaRPr lang="hr-HR" baseline="30000" dirty="0" smtClean="0">
              <a:ea typeface="Calibri" pitchFamily="34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hr-HR" dirty="0" smtClean="0">
              <a:ea typeface="Calibri" pitchFamily="34" charset="0"/>
            </a:endParaRPr>
          </a:p>
        </p:txBody>
      </p:sp>
      <p:sp>
        <p:nvSpPr>
          <p:cNvPr id="20485" name="Slide Number Placeholder 1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E9E7414-1390-4E1D-8E98-923EDB6C21BD}" type="slidenum">
              <a:rPr lang="hr-HR" smtClean="0"/>
              <a:pPr/>
              <a:t>6</a:t>
            </a:fld>
            <a:endParaRPr lang="hr-HR" smtClean="0"/>
          </a:p>
        </p:txBody>
      </p:sp>
      <p:sp>
        <p:nvSpPr>
          <p:cNvPr id="20486" name="Title 1"/>
          <p:cNvSpPr txBox="1">
            <a:spLocks/>
          </p:cNvSpPr>
          <p:nvPr/>
        </p:nvSpPr>
        <p:spPr bwMode="auto">
          <a:xfrm>
            <a:off x="6227763" y="549275"/>
            <a:ext cx="2459037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hr-HR" sz="2500" b="1" dirty="0" smtClean="0">
                <a:solidFill>
                  <a:schemeClr val="accent1"/>
                </a:solidFill>
                <a:latin typeface="Candara" pitchFamily="34" charset="0"/>
              </a:rPr>
              <a:t>1.685.715,90</a:t>
            </a:r>
            <a:r>
              <a:rPr lang="hr-HR" sz="2500" b="1" i="1" dirty="0" smtClean="0">
                <a:solidFill>
                  <a:schemeClr val="accent1"/>
                </a:solidFill>
                <a:latin typeface="Candara" pitchFamily="34" charset="0"/>
              </a:rPr>
              <a:t>€</a:t>
            </a:r>
            <a:endParaRPr lang="hr-HR" sz="2500" b="1" i="1" dirty="0">
              <a:solidFill>
                <a:schemeClr val="accent1"/>
              </a:solidFill>
              <a:latin typeface="Candara" pitchFamily="34" charset="0"/>
            </a:endParaRPr>
          </a:p>
        </p:txBody>
      </p:sp>
      <p:graphicFrame>
        <p:nvGraphicFramePr>
          <p:cNvPr id="7" name="Table 4"/>
          <p:cNvGraphicFramePr>
            <a:graphicFrameLocks noGrp="1"/>
          </p:cNvGraphicFramePr>
          <p:nvPr/>
        </p:nvGraphicFramePr>
        <p:xfrm>
          <a:off x="857223" y="3068638"/>
          <a:ext cx="7459689" cy="2717816"/>
        </p:xfrm>
        <a:graphic>
          <a:graphicData uri="http://schemas.openxmlformats.org/drawingml/2006/table">
            <a:tbl>
              <a:tblPr/>
              <a:tblGrid>
                <a:gridCol w="3182964"/>
                <a:gridCol w="2081212"/>
                <a:gridCol w="2195513"/>
              </a:tblGrid>
              <a:tr h="4318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REKAPITULACIJA SREDSTAVA ZA IZGRADNJU VODOSPREME 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RADOVI NA IZGRADNJI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KAPACITET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(m3)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IZNOS SREDSTAVA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(€)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Izgradnja vodospreme</a:t>
                      </a:r>
                      <a:endParaRPr kumimoji="0" lang="hr-H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2.800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1.532.469,00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UKUPNO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2.800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1.532.469,00€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Nepredviđeni trošak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10%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153.246,90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SVEUKUPNO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2.800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1.685.715,90</a:t>
                      </a:r>
                    </a:p>
                  </a:txBody>
                  <a:tcPr marL="7622" marR="7622" marT="7623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868363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/>
              <a:t>Troškovi </a:t>
            </a:r>
            <a:endParaRPr lang="hr-HR" dirty="0"/>
          </a:p>
        </p:txBody>
      </p:sp>
      <p:sp>
        <p:nvSpPr>
          <p:cNvPr id="23555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65FF3D7-8E83-4B25-83E2-04A7790C169C}" type="slidenum">
              <a:rPr lang="hr-HR" smtClean="0"/>
              <a:pPr/>
              <a:t>7</a:t>
            </a:fld>
            <a:endParaRPr lang="hr-HR" smtClean="0"/>
          </a:p>
        </p:txBody>
      </p:sp>
      <p:graphicFrame>
        <p:nvGraphicFramePr>
          <p:cNvPr id="6" name="Rezervirano mjesto sadržaja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93902601"/>
              </p:ext>
            </p:extLst>
          </p:nvPr>
        </p:nvGraphicFramePr>
        <p:xfrm>
          <a:off x="142844" y="1214422"/>
          <a:ext cx="8856663" cy="5474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2608"/>
                <a:gridCol w="1584176"/>
                <a:gridCol w="1799879"/>
              </a:tblGrid>
              <a:tr h="642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ELEMENTI PROJEKTA VUKOVAR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(odnosi se na prihvatljive investicijske troškove                                                                                             -  predmet Aplikacije za IPA Fond)</a:t>
                      </a:r>
                    </a:p>
                  </a:txBody>
                  <a:tcPr marL="91437" marR="91437" marT="45725" marB="4572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TEHNIČKE SPECIFIKACIJE</a:t>
                      </a:r>
                    </a:p>
                  </a:txBody>
                  <a:tcPr marL="91437" marR="91437" marT="45725" marB="4572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Procjena investicijskih troškova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(EUR)</a:t>
                      </a:r>
                    </a:p>
                  </a:txBody>
                  <a:tcPr marL="91437" marR="91437" marT="45725" marB="45725" anchor="ctr" horzOverflow="overflow"/>
                </a:tc>
              </a:tr>
              <a:tr h="25341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VODOOPSKRBA (PRAG, Ugovor prema količinama „FIDIC Red </a:t>
                      </a:r>
                      <a:r>
                        <a:rPr kumimoji="0" lang="hr-HR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book</a:t>
                      </a:r>
                      <a:r>
                        <a:rPr kumimoji="0" lang="hr-H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”)</a:t>
                      </a:r>
                    </a:p>
                  </a:txBody>
                  <a:tcPr marL="91437" marR="91437" marT="45725" marB="45725" anchor="ctr" horzOverflow="overflow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37" marR="91437" marT="45718" marB="4571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7.720.921</a:t>
                      </a:r>
                    </a:p>
                  </a:txBody>
                  <a:tcPr marL="91437" marR="91437" marT="45718" marB="45718" anchor="ctr" horzOverflow="overflow"/>
                </a:tc>
              </a:tr>
              <a:tr h="2534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Rekonstrukcije i sanacije vodoopskrbnog sustava</a:t>
                      </a:r>
                    </a:p>
                  </a:txBody>
                  <a:tcPr marL="91437" marR="91437" marT="45725" marB="4572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21 km</a:t>
                      </a:r>
                    </a:p>
                  </a:txBody>
                  <a:tcPr marL="91437" marR="91437" marT="45718" marB="4571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4.636.036</a:t>
                      </a:r>
                    </a:p>
                  </a:txBody>
                  <a:tcPr marL="91437" marR="91437" marT="45718" marB="45718" anchor="ctr" horzOverflow="overflow"/>
                </a:tc>
              </a:tr>
              <a:tr h="2534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Izgradnja vodospreme</a:t>
                      </a:r>
                    </a:p>
                  </a:txBody>
                  <a:tcPr marL="91437" marR="91437" marT="45725" marB="4572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3.000 m3</a:t>
                      </a:r>
                    </a:p>
                  </a:txBody>
                  <a:tcPr marL="91437" marR="91437" marT="45718" marB="4571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1.532.469</a:t>
                      </a:r>
                    </a:p>
                  </a:txBody>
                  <a:tcPr marL="91437" marR="91437" marT="45718" marB="45718" anchor="ctr" horzOverflow="overflow"/>
                </a:tc>
              </a:tr>
              <a:tr h="2534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Izgradnja spojnih cjevovoda</a:t>
                      </a:r>
                    </a:p>
                  </a:txBody>
                  <a:tcPr marL="91437" marR="91437" marT="45725" marB="4572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 km</a:t>
                      </a:r>
                    </a:p>
                  </a:txBody>
                  <a:tcPr marL="91437" marR="91437" marT="45718" marB="4571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850.514</a:t>
                      </a:r>
                    </a:p>
                  </a:txBody>
                  <a:tcPr marL="91437" marR="91437" marT="45718" marB="45718" anchor="ctr" horzOverflow="overflow"/>
                </a:tc>
              </a:tr>
              <a:tr h="2534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Nepredviđeni trošak 10%</a:t>
                      </a:r>
                    </a:p>
                  </a:txBody>
                  <a:tcPr marL="91437" marR="91437" marT="45725" marB="4572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/</a:t>
                      </a:r>
                    </a:p>
                  </a:txBody>
                  <a:tcPr marL="91437" marR="91437" marT="45718" marB="4571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701.902</a:t>
                      </a:r>
                    </a:p>
                  </a:txBody>
                  <a:tcPr marL="91437" marR="91437" marT="45718" marB="45718" anchor="ctr" horzOverflow="overflow"/>
                </a:tc>
              </a:tr>
              <a:tr h="25341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ODVODNJA (PRAG, Ugovor prema količinama „FIDIC Red </a:t>
                      </a:r>
                      <a:r>
                        <a:rPr kumimoji="0" lang="hr-HR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book</a:t>
                      </a:r>
                      <a:r>
                        <a:rPr kumimoji="0" lang="hr-H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”)</a:t>
                      </a:r>
                    </a:p>
                  </a:txBody>
                  <a:tcPr marL="91437" marR="91437" marT="45725" marB="45725" anchor="ctr" horzOverflow="overflow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37" marR="91437" marT="45718" marB="4571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22.540.353</a:t>
                      </a:r>
                    </a:p>
                  </a:txBody>
                  <a:tcPr marL="91437" marR="91437" marT="45718" marB="45718" anchor="ctr" horzOverflow="overflow"/>
                </a:tc>
              </a:tr>
              <a:tr h="2534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Sanacija i rekonstrukcija sustava odvodnje</a:t>
                      </a:r>
                    </a:p>
                  </a:txBody>
                  <a:tcPr marL="91437" marR="91437" marT="45725" marB="4572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28 km, </a:t>
                      </a:r>
                    </a:p>
                  </a:txBody>
                  <a:tcPr marL="91437" marR="91437" marT="45718" marB="4571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6.941.080</a:t>
                      </a:r>
                    </a:p>
                  </a:txBody>
                  <a:tcPr marL="91437" marR="91437" marT="45718" marB="45718" anchor="ctr" horzOverflow="overflow"/>
                </a:tc>
              </a:tr>
              <a:tr h="4173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Izgradnja novih kolektora i objekata</a:t>
                      </a:r>
                    </a:p>
                  </a:txBody>
                  <a:tcPr marL="91437" marR="91437" marT="45725" marB="4572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66,2 km, 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37" marR="91437" marT="45718" marB="4571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11.982.684</a:t>
                      </a:r>
                    </a:p>
                  </a:txBody>
                  <a:tcPr marL="91437" marR="91437" marT="45718" marB="45718" anchor="ctr" horzOverflow="overflow"/>
                </a:tc>
              </a:tr>
              <a:tr h="253414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Izgradnja priključaka na sustavu</a:t>
                      </a:r>
                    </a:p>
                  </a:txBody>
                  <a:tcPr marL="91437" marR="91437" marT="45725" marB="4572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2.939 kom</a:t>
                      </a:r>
                    </a:p>
                  </a:txBody>
                  <a:tcPr marL="91437" marR="91437" marT="45718" marB="4571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1.567.467</a:t>
                      </a:r>
                    </a:p>
                  </a:txBody>
                  <a:tcPr marL="91437" marR="91437" marT="45718" marB="45718" anchor="ctr" horzOverflow="overflow"/>
                </a:tc>
              </a:tr>
              <a:tr h="253414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Nepredviđeni trošak 10%</a:t>
                      </a:r>
                    </a:p>
                  </a:txBody>
                  <a:tcPr marL="91437" marR="91437" marT="45725" marB="4572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/</a:t>
                      </a:r>
                    </a:p>
                  </a:txBody>
                  <a:tcPr marL="91437" marR="91437" marT="45718" marB="4571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2.049.123</a:t>
                      </a:r>
                    </a:p>
                  </a:txBody>
                  <a:tcPr marL="91437" marR="91437" marT="45718" marB="45718" anchor="ctr" horzOverflow="overflow"/>
                </a:tc>
              </a:tr>
              <a:tr h="253414">
                <a:tc gridSpan="2"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UPOV (PRAG, Ugovor za projektiranje, izgradnju i puštanje u rad „FIDIC </a:t>
                      </a:r>
                      <a:r>
                        <a:rPr kumimoji="0" lang="hr-HR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Yellow</a:t>
                      </a:r>
                      <a:r>
                        <a:rPr kumimoji="0" lang="hr-H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  <a:r>
                        <a:rPr kumimoji="0" lang="hr-HR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book</a:t>
                      </a:r>
                      <a:r>
                        <a:rPr kumimoji="0" lang="hr-H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”)</a:t>
                      </a:r>
                    </a:p>
                  </a:txBody>
                  <a:tcPr marL="91437" marR="91437" marT="45725" marB="45725" anchor="ctr" horzOverflow="overflow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37" marR="91437" marT="45718" marB="4571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14.881.195</a:t>
                      </a:r>
                    </a:p>
                  </a:txBody>
                  <a:tcPr marL="91437" marR="91437" marT="45718" marB="45718" anchor="ctr" horzOverflow="overflow"/>
                </a:tc>
              </a:tr>
              <a:tr h="253414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Izgradnja UPOV Vukovar</a:t>
                      </a:r>
                    </a:p>
                  </a:txBody>
                  <a:tcPr marL="91437" marR="91437" marT="45725" marB="4572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42.000 ES</a:t>
                      </a:r>
                    </a:p>
                  </a:txBody>
                  <a:tcPr marL="91437" marR="91437" marT="45718" marB="4571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12.950.397</a:t>
                      </a:r>
                    </a:p>
                  </a:txBody>
                  <a:tcPr marL="91437" marR="91437" marT="45718" marB="45718" anchor="ctr" horzOverflow="overflow"/>
                </a:tc>
              </a:tr>
              <a:tr h="253414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Projektna dokumentacija</a:t>
                      </a:r>
                    </a:p>
                  </a:txBody>
                  <a:tcPr marL="91437" marR="91437" marT="45725" marB="4572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Glavni P., Izvedbeni P.</a:t>
                      </a:r>
                    </a:p>
                  </a:txBody>
                  <a:tcPr marL="91437" marR="91437" marT="45718" marB="4571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388.512</a:t>
                      </a:r>
                    </a:p>
                  </a:txBody>
                  <a:tcPr marL="91437" marR="91437" marT="45718" marB="45718" anchor="ctr" horzOverflow="overflow"/>
                </a:tc>
              </a:tr>
              <a:tr h="253414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Probni rad</a:t>
                      </a:r>
                    </a:p>
                  </a:txBody>
                  <a:tcPr marL="91437" marR="91437" marT="45725" marB="4572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 </a:t>
                      </a:r>
                      <a:r>
                        <a:rPr kumimoji="0" lang="hr-H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mj</a:t>
                      </a:r>
                      <a:endParaRPr kumimoji="0" lang="hr-H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37" marR="91437" marT="45718" marB="4571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189.450</a:t>
                      </a:r>
                    </a:p>
                  </a:txBody>
                  <a:tcPr marL="91437" marR="91437" marT="45718" marB="45718" anchor="ctr" horzOverflow="overflow"/>
                </a:tc>
              </a:tr>
              <a:tr h="253414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Nepredviđeni trošak 10%</a:t>
                      </a:r>
                    </a:p>
                  </a:txBody>
                  <a:tcPr marL="91437" marR="91437" marT="45725" marB="4572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/</a:t>
                      </a:r>
                    </a:p>
                  </a:txBody>
                  <a:tcPr marL="91437" marR="91437" marT="45718" marB="4571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1.352.836</a:t>
                      </a:r>
                    </a:p>
                  </a:txBody>
                  <a:tcPr marL="91437" marR="91437" marT="45718" marB="45718" anchor="ctr" horzOverflow="overflow"/>
                </a:tc>
              </a:tr>
              <a:tr h="253414">
                <a:tc gridSpan="2"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Oprema za održavanje vodoopskrbne i kanalizacijske mreže (PRAG, Ugovor za nabavu robe)</a:t>
                      </a:r>
                    </a:p>
                  </a:txBody>
                  <a:tcPr marL="91437" marR="91437" marT="45725" marB="45725" anchor="ctr" horzOverflow="overflow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37" marR="91437" marT="45718" marB="4571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1.213.333</a:t>
                      </a:r>
                    </a:p>
                  </a:txBody>
                  <a:tcPr marL="91437" marR="91437" marT="45718" marB="45718" anchor="ctr" horzOverflow="overflow"/>
                </a:tc>
              </a:tr>
              <a:tr h="253414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NADZOR (PRAG, Ugovor za Usluge)</a:t>
                      </a:r>
                    </a:p>
                  </a:txBody>
                  <a:tcPr marL="91437" marR="91437" marT="45725" marB="4572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37" marR="91437" marT="45718" marB="4571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1.899.200</a:t>
                      </a:r>
                    </a:p>
                  </a:txBody>
                  <a:tcPr marL="91437" marR="91437" marT="45718" marB="45718" anchor="ctr" horzOverflow="overflow"/>
                </a:tc>
              </a:tr>
              <a:tr h="253414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UKUPNI PRIHVATLJIV INVESTICIJSKI TROŠAK – Predmet Aplikacije za IPA Fond</a:t>
                      </a:r>
                    </a:p>
                  </a:txBody>
                  <a:tcPr marL="91437" marR="91437" marT="45725" marB="45725" anchor="ctr" horzOverflow="overflow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TOTAL:</a:t>
                      </a:r>
                    </a:p>
                  </a:txBody>
                  <a:tcPr marL="91437" marR="91437" marT="45718" marB="45718" anchor="ctr" horzOverflow="overflow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48.255.002</a:t>
                      </a:r>
                    </a:p>
                  </a:txBody>
                  <a:tcPr marL="91437" marR="91437" marT="45718" marB="45718" anchor="ctr" horzOverflow="overflow"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4028</TotalTime>
  <Words>688</Words>
  <Application>Microsoft Office PowerPoint</Application>
  <PresentationFormat>Prikaz na zaslonu (4:3)</PresentationFormat>
  <Paragraphs>170</Paragraphs>
  <Slides>7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7</vt:i4>
      </vt:variant>
    </vt:vector>
  </HeadingPairs>
  <TitlesOfParts>
    <vt:vector size="8" baseType="lpstr">
      <vt:lpstr>Office Theme</vt:lpstr>
      <vt:lpstr>Projekti za apliciranje prema fondovima EU</vt:lpstr>
      <vt:lpstr>Projekt “Vukovar” IPA/EU</vt:lpstr>
      <vt:lpstr>Sanacija i rekonstrukcija sustava odvodnje </vt:lpstr>
      <vt:lpstr>Izgradnja novih kolektora</vt:lpstr>
      <vt:lpstr>Rekonstrukcija magistralnih cjevovoda</vt:lpstr>
      <vt:lpstr>Izgradnja vodospreme</vt:lpstr>
      <vt:lpstr>Troškovi </vt:lpstr>
    </vt:vector>
  </TitlesOfParts>
  <Company>Vodovod grada Vukovara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Projekti za apliciranje prema IPA/EU</dc:title>
  <dc:creator>Aleksandra Božić</dc:creator>
  <cp:lastModifiedBy>Korisnik</cp:lastModifiedBy>
  <cp:revision>276</cp:revision>
  <cp:lastPrinted>2012-10-31T06:06:09Z</cp:lastPrinted>
  <dcterms:created xsi:type="dcterms:W3CDTF">2012-09-20T08:19:50Z</dcterms:created>
  <dcterms:modified xsi:type="dcterms:W3CDTF">2012-12-06T12:21:48Z</dcterms:modified>
</cp:coreProperties>
</file>